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69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CCBB5-5033-4539-B42C-1640845FF0B0}" type="datetimeFigureOut">
              <a:rPr lang="en-IN" smtClean="0"/>
              <a:t>16-08-2021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6423E-AC4D-46F7-BC17-5472D6AED65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2876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25746" y="2274316"/>
            <a:ext cx="4995545" cy="3606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1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1999" cy="685799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" y="1970246"/>
            <a:ext cx="10437811" cy="321163"/>
          </a:xfrm>
          <a:prstGeom prst="rect">
            <a:avLst/>
          </a:prstGeom>
          <a:blipFill>
            <a:blip r:embed="rId8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0585831" y="1971232"/>
            <a:ext cx="1602994" cy="144269"/>
          </a:xfrm>
          <a:prstGeom prst="rect">
            <a:avLst/>
          </a:prstGeom>
          <a:blipFill>
            <a:blip r:embed="rId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0" y="609600"/>
            <a:ext cx="10438130" cy="1368425"/>
          </a:xfrm>
          <a:custGeom>
            <a:avLst/>
            <a:gdLst/>
            <a:ahLst/>
            <a:cxnLst/>
            <a:rect l="l" t="t" r="r" b="b"/>
            <a:pathLst>
              <a:path w="10438130" h="1368425">
                <a:moveTo>
                  <a:pt x="10437812" y="0"/>
                </a:moveTo>
                <a:lnTo>
                  <a:pt x="0" y="0"/>
                </a:lnTo>
                <a:lnTo>
                  <a:pt x="0" y="1368196"/>
                </a:lnTo>
                <a:lnTo>
                  <a:pt x="10437812" y="1368196"/>
                </a:lnTo>
                <a:lnTo>
                  <a:pt x="10437812" y="0"/>
                </a:lnTo>
                <a:close/>
              </a:path>
            </a:pathLst>
          </a:custGeom>
          <a:solidFill>
            <a:srgbClr val="2626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0585831" y="609600"/>
            <a:ext cx="1603375" cy="1368425"/>
          </a:xfrm>
          <a:custGeom>
            <a:avLst/>
            <a:gdLst/>
            <a:ahLst/>
            <a:cxnLst/>
            <a:rect l="l" t="t" r="r" b="b"/>
            <a:pathLst>
              <a:path w="1603375" h="1368425">
                <a:moveTo>
                  <a:pt x="1602994" y="0"/>
                </a:moveTo>
                <a:lnTo>
                  <a:pt x="0" y="0"/>
                </a:lnTo>
                <a:lnTo>
                  <a:pt x="0" y="1368196"/>
                </a:lnTo>
                <a:lnTo>
                  <a:pt x="1602994" y="1368196"/>
                </a:lnTo>
                <a:lnTo>
                  <a:pt x="1602994" y="0"/>
                </a:lnTo>
                <a:close/>
              </a:path>
            </a:pathLst>
          </a:custGeom>
          <a:solidFill>
            <a:srgbClr val="F0941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442106" y="2584196"/>
            <a:ext cx="5307787" cy="1583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442106" y="2584196"/>
            <a:ext cx="5307787" cy="1583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8/16/2021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4.pn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32572" y="0"/>
            <a:ext cx="12191999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" y="4242858"/>
            <a:ext cx="8968078" cy="27594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111716" y="4243844"/>
            <a:ext cx="3077108" cy="276936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2590076"/>
            <a:ext cx="8968105" cy="1660525"/>
          </a:xfrm>
          <a:custGeom>
            <a:avLst/>
            <a:gdLst/>
            <a:ahLst/>
            <a:cxnLst/>
            <a:rect l="l" t="t" r="r" b="b"/>
            <a:pathLst>
              <a:path w="8968105" h="1660525">
                <a:moveTo>
                  <a:pt x="8968079" y="0"/>
                </a:moveTo>
                <a:lnTo>
                  <a:pt x="0" y="0"/>
                </a:lnTo>
                <a:lnTo>
                  <a:pt x="0" y="1660334"/>
                </a:lnTo>
                <a:lnTo>
                  <a:pt x="8968079" y="1660334"/>
                </a:lnTo>
                <a:lnTo>
                  <a:pt x="8968079" y="0"/>
                </a:lnTo>
                <a:close/>
              </a:path>
            </a:pathLst>
          </a:custGeom>
          <a:solidFill>
            <a:srgbClr val="2626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111716" y="2590076"/>
            <a:ext cx="3077210" cy="1660525"/>
          </a:xfrm>
          <a:custGeom>
            <a:avLst/>
            <a:gdLst/>
            <a:ahLst/>
            <a:cxnLst/>
            <a:rect l="l" t="t" r="r" b="b"/>
            <a:pathLst>
              <a:path w="3077209" h="1660525">
                <a:moveTo>
                  <a:pt x="3077108" y="0"/>
                </a:moveTo>
                <a:lnTo>
                  <a:pt x="0" y="0"/>
                </a:lnTo>
                <a:lnTo>
                  <a:pt x="0" y="1660334"/>
                </a:lnTo>
                <a:lnTo>
                  <a:pt x="3077108" y="1660334"/>
                </a:lnTo>
                <a:lnTo>
                  <a:pt x="3077108" y="0"/>
                </a:lnTo>
                <a:close/>
              </a:path>
            </a:pathLst>
          </a:custGeom>
          <a:solidFill>
            <a:srgbClr val="F0941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50" marR="5080" algn="r">
              <a:lnSpc>
                <a:spcPts val="6130"/>
              </a:lnSpc>
              <a:spcBef>
                <a:spcPts val="100"/>
              </a:spcBef>
            </a:pPr>
            <a:r>
              <a:rPr spc="-5" dirty="0"/>
              <a:t>Finance </a:t>
            </a:r>
            <a:r>
              <a:rPr dirty="0"/>
              <a:t>And</a:t>
            </a:r>
            <a:r>
              <a:rPr spc="-350" dirty="0"/>
              <a:t> </a:t>
            </a:r>
            <a:r>
              <a:rPr spc="-5" dirty="0"/>
              <a:t>Risk</a:t>
            </a:r>
          </a:p>
          <a:p>
            <a:pPr marL="146050" marR="5715" algn="r">
              <a:lnSpc>
                <a:spcPts val="6130"/>
              </a:lnSpc>
            </a:pPr>
            <a:r>
              <a:rPr dirty="0"/>
              <a:t>Ana</a:t>
            </a:r>
            <a:r>
              <a:rPr spc="-5" dirty="0"/>
              <a:t>l</a:t>
            </a:r>
            <a:r>
              <a:rPr dirty="0"/>
              <a:t>y</a:t>
            </a:r>
            <a:r>
              <a:rPr spc="-5" dirty="0"/>
              <a:t>ti</a:t>
            </a:r>
            <a:r>
              <a:rPr dirty="0"/>
              <a:t>cs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6396990" y="5253228"/>
            <a:ext cx="3134360" cy="6412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b="1" spc="-5" dirty="0" err="1">
                <a:solidFill>
                  <a:srgbClr val="FFFFFF"/>
                </a:solidFill>
                <a:latin typeface="Trebuchet MS"/>
                <a:cs typeface="Trebuchet MS"/>
              </a:rPr>
              <a:t>Prashasti</a:t>
            </a:r>
            <a:r>
              <a:rPr lang="en-IN"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 Pandey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Date: 16/08/21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981A6E5-F965-45F9-9D9D-8C42BF0F70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53800" y="6019800"/>
            <a:ext cx="685800" cy="685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CFEED0-831E-42B3-A3CC-95777EE5DC45}"/>
              </a:ext>
            </a:extLst>
          </p:cNvPr>
          <p:cNvSpPr txBox="1"/>
          <p:nvPr/>
        </p:nvSpPr>
        <p:spPr>
          <a:xfrm>
            <a:off x="10210800" y="5017909"/>
            <a:ext cx="1572207" cy="9233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Audio explanation here 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FBE501E0-AC48-44F1-AA8F-CE081A382DB6}"/>
              </a:ext>
            </a:extLst>
          </p:cNvPr>
          <p:cNvSpPr/>
          <p:nvPr/>
        </p:nvSpPr>
        <p:spPr>
          <a:xfrm>
            <a:off x="11089743" y="5749455"/>
            <a:ext cx="61504" cy="457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249DFA4C-9CDB-42CA-BFEE-FF6E5854D029}"/>
              </a:ext>
            </a:extLst>
          </p:cNvPr>
          <p:cNvSpPr/>
          <p:nvPr/>
        </p:nvSpPr>
        <p:spPr>
          <a:xfrm>
            <a:off x="11024895" y="5649109"/>
            <a:ext cx="252705" cy="2921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0"/>
    </mc:Choice>
    <mc:Fallback>
      <p:transition spd="slow" advTm="16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25255" y="971803"/>
            <a:ext cx="59232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30" dirty="0"/>
              <a:t>Patrick </a:t>
            </a:r>
            <a:r>
              <a:rPr sz="3600" spc="-40" dirty="0"/>
              <a:t>Jyenger’s</a:t>
            </a:r>
            <a:r>
              <a:rPr sz="3600" spc="180" dirty="0"/>
              <a:t> </a:t>
            </a:r>
            <a:r>
              <a:rPr sz="3600" spc="-25" dirty="0"/>
              <a:t>Returns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7255141" y="2584196"/>
            <a:ext cx="4619625" cy="217170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41300" marR="212090" indent="-228600">
              <a:lnSpc>
                <a:spcPct val="90300"/>
              </a:lnSpc>
              <a:spcBef>
                <a:spcPts val="38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cumulative returns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around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118%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on 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last </a:t>
            </a:r>
            <a:r>
              <a:rPr sz="2400" spc="-75" dirty="0">
                <a:solidFill>
                  <a:srgbClr val="FFFFFF"/>
                </a:solidFill>
                <a:latin typeface="Trebuchet MS"/>
                <a:cs typeface="Trebuchet MS"/>
              </a:rPr>
              <a:t>day,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which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almost double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in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 given time.</a:t>
            </a:r>
            <a:endParaRPr sz="2400">
              <a:latin typeface="Trebuchet MS"/>
              <a:cs typeface="Trebuchet MS"/>
            </a:endParaRPr>
          </a:p>
          <a:p>
            <a:pPr marL="241300" marR="5080" indent="-228600">
              <a:lnSpc>
                <a:spcPts val="26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risk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400" spc="-110" dirty="0">
                <a:solidFill>
                  <a:srgbClr val="FFFFFF"/>
                </a:solidFill>
                <a:latin typeface="Trebuchet MS"/>
                <a:cs typeface="Trebuchet MS"/>
              </a:rPr>
              <a:t>Mr. 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Patrick Jyenger’s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34.7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%.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02059" y="2412593"/>
            <a:ext cx="6672262" cy="407619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3554B42-B370-4078-99C5-99340D6F6A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1400" y="5867400"/>
            <a:ext cx="838200" cy="838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01"/>
    </mc:Choice>
    <mc:Fallback>
      <p:transition spd="slow" advTm="22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86962" y="971803"/>
            <a:ext cx="36004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40" dirty="0"/>
              <a:t>Peter</a:t>
            </a:r>
            <a:r>
              <a:rPr sz="3600" spc="110" dirty="0"/>
              <a:t> </a:t>
            </a:r>
            <a:r>
              <a:rPr sz="3600" spc="-5" dirty="0"/>
              <a:t>Jyenger</a:t>
            </a:r>
            <a:endParaRPr sz="3600"/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55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spc="-90" dirty="0"/>
              <a:t>Mr. </a:t>
            </a:r>
            <a:r>
              <a:rPr spc="-25" dirty="0"/>
              <a:t>Peter</a:t>
            </a:r>
            <a:r>
              <a:rPr spc="75" dirty="0"/>
              <a:t> </a:t>
            </a:r>
            <a:r>
              <a:rPr spc="-5" dirty="0"/>
              <a:t>Jyenger</a:t>
            </a:r>
          </a:p>
          <a:p>
            <a:pPr marL="241300" marR="203835" indent="-228600">
              <a:lnSpc>
                <a:spcPct val="795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b="0" spc="-5" dirty="0">
                <a:latin typeface="Trebuchet MS"/>
                <a:cs typeface="Trebuchet MS"/>
              </a:rPr>
              <a:t>Consistent with his attitude towards  risk, he prefers high return  investments</a:t>
            </a:r>
          </a:p>
          <a:p>
            <a:pPr marL="241300" marR="5080" indent="-228600">
              <a:lnSpc>
                <a:spcPct val="79100"/>
              </a:lnSpc>
              <a:spcBef>
                <a:spcPts val="113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b="0" spc="-5" dirty="0">
                <a:latin typeface="Trebuchet MS"/>
                <a:cs typeface="Trebuchet MS"/>
              </a:rPr>
              <a:t>Believes that he can still bounce back  in case of any </a:t>
            </a:r>
            <a:r>
              <a:rPr b="0" spc="-10" dirty="0">
                <a:latin typeface="Trebuchet MS"/>
                <a:cs typeface="Trebuchet MS"/>
              </a:rPr>
              <a:t>occasional </a:t>
            </a:r>
            <a:r>
              <a:rPr b="0" spc="-5" dirty="0">
                <a:latin typeface="Trebuchet MS"/>
                <a:cs typeface="Trebuchet MS"/>
              </a:rPr>
              <a:t>losses</a:t>
            </a:r>
          </a:p>
          <a:p>
            <a:pPr marL="241300" marR="57150" indent="-228600">
              <a:lnSpc>
                <a:spcPct val="795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b="0" spc="-30" dirty="0">
                <a:latin typeface="Trebuchet MS"/>
                <a:cs typeface="Trebuchet MS"/>
              </a:rPr>
              <a:t>Wants </a:t>
            </a:r>
            <a:r>
              <a:rPr b="0" dirty="0">
                <a:latin typeface="Trebuchet MS"/>
                <a:cs typeface="Trebuchet MS"/>
              </a:rPr>
              <a:t>to </a:t>
            </a:r>
            <a:r>
              <a:rPr b="0" spc="-5" dirty="0">
                <a:latin typeface="Trebuchet MS"/>
                <a:cs typeface="Trebuchet MS"/>
              </a:rPr>
              <a:t>invest </a:t>
            </a:r>
            <a:r>
              <a:rPr b="0" dirty="0">
                <a:latin typeface="Trebuchet MS"/>
                <a:cs typeface="Trebuchet MS"/>
              </a:rPr>
              <a:t>1 </a:t>
            </a:r>
            <a:r>
              <a:rPr b="0" spc="-5" dirty="0">
                <a:latin typeface="Trebuchet MS"/>
                <a:cs typeface="Trebuchet MS"/>
              </a:rPr>
              <a:t>million dollars from  company's cash and cash equivalents  in the most high-margin</a:t>
            </a:r>
            <a:r>
              <a:rPr b="0" spc="-20" dirty="0">
                <a:latin typeface="Trebuchet MS"/>
                <a:cs typeface="Trebuchet MS"/>
              </a:rPr>
              <a:t> </a:t>
            </a:r>
            <a:r>
              <a:rPr b="0" spc="-5" dirty="0">
                <a:latin typeface="Trebuchet MS"/>
                <a:cs typeface="Trebuchet MS"/>
              </a:rPr>
              <a:t>stocks</a:t>
            </a:r>
          </a:p>
          <a:p>
            <a:pPr marL="241300" marR="360045" indent="-228600">
              <a:lnSpc>
                <a:spcPts val="2110"/>
              </a:lnSpc>
              <a:spcBef>
                <a:spcPts val="96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b="0" spc="-5" dirty="0">
                <a:latin typeface="Trebuchet MS"/>
                <a:cs typeface="Trebuchet MS"/>
              </a:rPr>
              <a:t>Expects high returns within </a:t>
            </a:r>
            <a:r>
              <a:rPr b="0" dirty="0">
                <a:latin typeface="Trebuchet MS"/>
                <a:cs typeface="Trebuchet MS"/>
              </a:rPr>
              <a:t>5 </a:t>
            </a:r>
            <a:r>
              <a:rPr b="0" spc="-5" dirty="0">
                <a:latin typeface="Trebuchet MS"/>
                <a:cs typeface="Trebuchet MS"/>
              </a:rPr>
              <a:t>years  for </a:t>
            </a:r>
            <a:r>
              <a:rPr b="0" spc="-10" dirty="0">
                <a:latin typeface="Trebuchet MS"/>
                <a:cs typeface="Trebuchet MS"/>
              </a:rPr>
              <a:t>inorganic expansion </a:t>
            </a:r>
            <a:r>
              <a:rPr b="0" spc="-5" dirty="0">
                <a:latin typeface="Trebuchet MS"/>
                <a:cs typeface="Trebuchet MS"/>
              </a:rPr>
              <a:t>of</a:t>
            </a:r>
            <a:r>
              <a:rPr b="0" spc="-10" dirty="0">
                <a:latin typeface="Trebuchet MS"/>
                <a:cs typeface="Trebuchet MS"/>
              </a:rPr>
              <a:t> </a:t>
            </a:r>
            <a:r>
              <a:rPr b="0" dirty="0">
                <a:latin typeface="Trebuchet MS"/>
                <a:cs typeface="Trebuchet MS"/>
              </a:rPr>
              <a:t>JWW</a:t>
            </a:r>
          </a:p>
        </p:txBody>
      </p:sp>
      <p:sp>
        <p:nvSpPr>
          <p:cNvPr id="4" name="object 4"/>
          <p:cNvSpPr/>
          <p:nvPr/>
        </p:nvSpPr>
        <p:spPr>
          <a:xfrm>
            <a:off x="5886450" y="2743200"/>
            <a:ext cx="5758548" cy="339634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448107" y="2074164"/>
            <a:ext cx="463613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Suggested Stocks </a:t>
            </a:r>
            <a:r>
              <a:rPr sz="2000" b="1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000" b="1" spc="-85" dirty="0">
                <a:solidFill>
                  <a:srgbClr val="FFFFFF"/>
                </a:solidFill>
                <a:latin typeface="Trebuchet MS"/>
                <a:cs typeface="Trebuchet MS"/>
              </a:rPr>
              <a:t>Mr. </a:t>
            </a:r>
            <a:r>
              <a:rPr sz="2000" b="1" spc="-20" dirty="0">
                <a:solidFill>
                  <a:srgbClr val="FFFFFF"/>
                </a:solidFill>
                <a:latin typeface="Trebuchet MS"/>
                <a:cs typeface="Trebuchet MS"/>
              </a:rPr>
              <a:t>Peter</a:t>
            </a:r>
            <a:r>
              <a:rPr sz="2000" b="1" spc="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Jyenger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672EF8F-84D4-4D8F-835B-0098C3D2AD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13"/>
    </mc:Choice>
    <mc:Fallback>
      <p:transition spd="slow" advTm="45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577515" y="971803"/>
            <a:ext cx="58191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40" dirty="0"/>
              <a:t>Peter Jyenger’s</a:t>
            </a:r>
            <a:r>
              <a:rPr sz="3600" spc="190" dirty="0"/>
              <a:t> </a:t>
            </a:r>
            <a:r>
              <a:rPr sz="3600" spc="-20" dirty="0"/>
              <a:t>Portfolio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C7492A7-92CF-4CFC-8CD1-EB838E864A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94"/>
    </mc:Choice>
    <mc:Fallback>
      <p:transition spd="slow" advTm="1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89567" y="971803"/>
            <a:ext cx="55949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40" dirty="0"/>
              <a:t>Peter Jyenger’s</a:t>
            </a:r>
            <a:r>
              <a:rPr sz="3600" spc="185" dirty="0"/>
              <a:t> </a:t>
            </a:r>
            <a:r>
              <a:rPr sz="3600" spc="-25" dirty="0"/>
              <a:t>Returns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7059206" y="2584196"/>
            <a:ext cx="4412615" cy="2171700"/>
          </a:xfrm>
          <a:prstGeom prst="rect">
            <a:avLst/>
          </a:prstGeom>
        </p:spPr>
        <p:txBody>
          <a:bodyPr vert="horz" wrap="square" lIns="0" tIns="48260" rIns="0" bIns="0" rtlCol="0">
            <a:spAutoFit/>
          </a:bodyPr>
          <a:lstStyle/>
          <a:p>
            <a:pPr marL="241300" marR="5080" indent="-228600">
              <a:lnSpc>
                <a:spcPct val="90300"/>
              </a:lnSpc>
              <a:spcBef>
                <a:spcPts val="38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cumulative returns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around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756%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on 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last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day 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these stocks together  which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very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high.</a:t>
            </a:r>
            <a:endParaRPr sz="2400">
              <a:latin typeface="Trebuchet MS"/>
              <a:cs typeface="Trebuchet MS"/>
            </a:endParaRPr>
          </a:p>
          <a:p>
            <a:pPr marL="241300" marR="16510" indent="-228600">
              <a:lnSpc>
                <a:spcPts val="26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risk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of </a:t>
            </a:r>
            <a:r>
              <a:rPr sz="2400" spc="-110" dirty="0">
                <a:solidFill>
                  <a:srgbClr val="FFFFFF"/>
                </a:solidFill>
                <a:latin typeface="Trebuchet MS"/>
                <a:cs typeface="Trebuchet MS"/>
              </a:rPr>
              <a:t>Mr. </a:t>
            </a:r>
            <a:r>
              <a:rPr sz="2400" spc="-25" dirty="0">
                <a:solidFill>
                  <a:srgbClr val="FFFFFF"/>
                </a:solidFill>
                <a:latin typeface="Trebuchet MS"/>
                <a:cs typeface="Trebuchet MS"/>
              </a:rPr>
              <a:t>Peter </a:t>
            </a:r>
            <a:r>
              <a:rPr sz="2400" spc="-20" dirty="0">
                <a:solidFill>
                  <a:srgbClr val="FFFFFF"/>
                </a:solidFill>
                <a:latin typeface="Trebuchet MS"/>
                <a:cs typeface="Trebuchet MS"/>
              </a:rPr>
              <a:t>Jyenger’s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portfolio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is 46.7%.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90500" y="2326817"/>
            <a:ext cx="6691998" cy="419463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919A955-7890-4359-9BE6-9DE3125181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498"/>
    </mc:Choice>
    <mc:Fallback>
      <p:transition spd="slow" advTm="21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971467" y="3300476"/>
            <a:ext cx="3129280" cy="848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Thank</a:t>
            </a:r>
            <a:r>
              <a:rPr spc="-170" dirty="0"/>
              <a:t> </a:t>
            </a:r>
            <a:r>
              <a:rPr spc="-210" dirty="0"/>
              <a:t>You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7A4792D-79BE-4457-96A1-83BFE6FEB7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8"/>
    </mc:Choice>
    <mc:Fallback>
      <p:transition spd="slow" advTm="6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2494" y="971803"/>
            <a:ext cx="3970654" cy="16748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600" spc="-25" dirty="0"/>
              <a:t>Index</a:t>
            </a:r>
            <a:br>
              <a:rPr lang="en-IN" sz="3600" spc="-25" dirty="0"/>
            </a:br>
            <a:br>
              <a:rPr lang="en-IN" sz="3600" spc="-25" dirty="0"/>
            </a:b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759061" y="2294635"/>
            <a:ext cx="9344660" cy="4052520"/>
          </a:xfrm>
          <a:prstGeom prst="rect">
            <a:avLst/>
          </a:prstGeom>
        </p:spPr>
        <p:txBody>
          <a:bodyPr vert="horz" wrap="square" lIns="0" tIns="83820" rIns="0" bIns="0" rtlCol="0">
            <a:spAutoFit/>
          </a:bodyPr>
          <a:lstStyle/>
          <a:p>
            <a:pPr marL="12700" marR="243204">
              <a:lnSpc>
                <a:spcPts val="2300"/>
              </a:lnSpc>
              <a:spcBef>
                <a:spcPts val="660"/>
              </a:spcBef>
              <a:tabLst>
                <a:tab pos="241300" algn="l"/>
              </a:tabLst>
            </a:pPr>
            <a:r>
              <a:rPr lang="en-US" sz="2400" dirty="0"/>
              <a:t>The analysis is divided into 5 parts: </a:t>
            </a:r>
          </a:p>
          <a:p>
            <a:pPr marL="355600" marR="243204" indent="-342900">
              <a:lnSpc>
                <a:spcPts val="2300"/>
              </a:lnSpc>
              <a:spcBef>
                <a:spcPts val="66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lang="en-US" sz="2400" dirty="0"/>
              <a:t>Data Understanding – Demographic and Credit bureau information</a:t>
            </a:r>
          </a:p>
          <a:p>
            <a:pPr marL="355600" marR="243204" indent="-342900">
              <a:lnSpc>
                <a:spcPts val="2300"/>
              </a:lnSpc>
              <a:spcBef>
                <a:spcPts val="66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lang="en-US" sz="2400" dirty="0"/>
              <a:t>Identifying important variables using Exploratory Data Analysis •</a:t>
            </a:r>
          </a:p>
          <a:p>
            <a:pPr marL="355600" marR="243204" indent="-342900">
              <a:lnSpc>
                <a:spcPts val="2300"/>
              </a:lnSpc>
              <a:spcBef>
                <a:spcPts val="66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lang="en-US" sz="2400" dirty="0"/>
              <a:t>Predictive modelling </a:t>
            </a:r>
          </a:p>
          <a:p>
            <a:pPr marL="12700" marR="243204">
              <a:lnSpc>
                <a:spcPts val="2300"/>
              </a:lnSpc>
              <a:spcBef>
                <a:spcPts val="660"/>
              </a:spcBef>
              <a:tabLst>
                <a:tab pos="241300" algn="l"/>
              </a:tabLst>
            </a:pPr>
            <a:r>
              <a:rPr lang="en-US" sz="2400" dirty="0"/>
              <a:t>• Modelling on demographic data only • Modelling on combined data of demographic and credit bureau variables.</a:t>
            </a:r>
          </a:p>
          <a:p>
            <a:pPr marL="355600" marR="243204" indent="-342900">
              <a:lnSpc>
                <a:spcPts val="2300"/>
              </a:lnSpc>
              <a:spcBef>
                <a:spcPts val="66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lang="en-US" sz="2400" dirty="0"/>
              <a:t>Application scorecard</a:t>
            </a:r>
          </a:p>
          <a:p>
            <a:pPr marL="12700" marR="243204">
              <a:lnSpc>
                <a:spcPts val="2300"/>
              </a:lnSpc>
              <a:spcBef>
                <a:spcPts val="660"/>
              </a:spcBef>
              <a:tabLst>
                <a:tab pos="241300" algn="l"/>
              </a:tabLst>
            </a:pPr>
            <a:r>
              <a:rPr lang="en-US" sz="2400" dirty="0"/>
              <a:t>• Identifying the optimal score for rejecting the applicant </a:t>
            </a:r>
          </a:p>
          <a:p>
            <a:pPr marL="355600" marR="243204" indent="-342900">
              <a:lnSpc>
                <a:spcPts val="2300"/>
              </a:lnSpc>
              <a:spcBef>
                <a:spcPts val="660"/>
              </a:spcBef>
              <a:buFont typeface="Wingdings" panose="05000000000000000000" pitchFamily="2" charset="2"/>
              <a:buChar char="§"/>
              <a:tabLst>
                <a:tab pos="241300" algn="l"/>
              </a:tabLst>
            </a:pPr>
            <a:r>
              <a:rPr lang="en-US" sz="2400" dirty="0"/>
              <a:t> Financial Benefits </a:t>
            </a:r>
          </a:p>
          <a:p>
            <a:pPr marL="12700" marR="243204">
              <a:lnSpc>
                <a:spcPts val="2300"/>
              </a:lnSpc>
              <a:spcBef>
                <a:spcPts val="660"/>
              </a:spcBef>
              <a:tabLst>
                <a:tab pos="241300" algn="l"/>
              </a:tabLst>
            </a:pPr>
            <a:r>
              <a:rPr lang="en-US" sz="2400" dirty="0"/>
              <a:t>• Assessing the potential benefits of using predictive models for auto-approval</a:t>
            </a:r>
            <a:endParaRPr sz="2400" dirty="0">
              <a:latin typeface="Trebuchet MS"/>
              <a:cs typeface="Trebuchet MS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867F7BB-2245-4A00-B0A0-B8614A2E64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9E443A-DD96-452E-90CC-E72217A3E3A7}"/>
              </a:ext>
            </a:extLst>
          </p:cNvPr>
          <p:cNvSpPr txBox="1"/>
          <p:nvPr/>
        </p:nvSpPr>
        <p:spPr>
          <a:xfrm>
            <a:off x="10363200" y="5050566"/>
            <a:ext cx="1646238" cy="9233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Audio explanation here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7C359AB9-BAE5-42A6-BD80-A5C5D476A254}"/>
              </a:ext>
            </a:extLst>
          </p:cNvPr>
          <p:cNvSpPr/>
          <p:nvPr/>
        </p:nvSpPr>
        <p:spPr>
          <a:xfrm>
            <a:off x="11064798" y="5715000"/>
            <a:ext cx="121521" cy="152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33"/>
    </mc:Choice>
    <mc:Fallback>
      <p:transition spd="slow" advTm="23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38132" y="971803"/>
            <a:ext cx="50977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/>
              <a:t>Steps Involved In</a:t>
            </a:r>
            <a:r>
              <a:rPr sz="3600" spc="-65" dirty="0"/>
              <a:t> </a:t>
            </a:r>
            <a:r>
              <a:rPr sz="3600" spc="-25" dirty="0"/>
              <a:t>Project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1233694" y="2066036"/>
            <a:ext cx="8186420" cy="4015740"/>
          </a:xfrm>
          <a:prstGeom prst="rect">
            <a:avLst/>
          </a:prstGeom>
        </p:spPr>
        <p:txBody>
          <a:bodyPr vert="horz" wrap="square" lIns="0" tIns="10414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8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Import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all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important</a:t>
            </a:r>
            <a:r>
              <a:rPr sz="2400" spc="1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libraries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Import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all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25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files for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each</a:t>
            </a:r>
            <a:r>
              <a:rPr sz="2400" spc="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stocks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Only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keep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‘Date’ and ‘Close’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columns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in all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-15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stocks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Merge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all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24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stocks data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in a single</a:t>
            </a:r>
            <a:r>
              <a:rPr sz="2400" spc="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dataframe</a:t>
            </a:r>
            <a:endParaRPr sz="2400" dirty="0">
              <a:latin typeface="Trebuchet MS"/>
              <a:cs typeface="Trebuchet MS"/>
            </a:endParaRPr>
          </a:p>
          <a:p>
            <a:pPr marL="240665" marR="135255" indent="-228600">
              <a:lnSpc>
                <a:spcPts val="2620"/>
              </a:lnSpc>
              <a:spcBef>
                <a:spcPts val="1019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For active investment strategy only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keep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last 5 years 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data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675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Visualizations of</a:t>
            </a:r>
            <a:r>
              <a:rPr sz="2400" spc="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stocks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Build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 ARIMA model to </a:t>
            </a:r>
            <a:r>
              <a:rPr sz="2400" dirty="0">
                <a:solidFill>
                  <a:srgbClr val="FFFFFF"/>
                </a:solidFill>
                <a:latin typeface="Trebuchet MS"/>
                <a:cs typeface="Trebuchet MS"/>
              </a:rPr>
              <a:t>forecast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the</a:t>
            </a:r>
            <a:r>
              <a:rPr sz="2400" spc="-254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stocks</a:t>
            </a:r>
            <a:endParaRPr sz="2400" dirty="0">
              <a:latin typeface="Trebuchet MS"/>
              <a:cs typeface="Trebuchet MS"/>
            </a:endParaRPr>
          </a:p>
          <a:p>
            <a:pPr marL="241300" indent="-228600">
              <a:lnSpc>
                <a:spcPct val="100000"/>
              </a:lnSpc>
              <a:spcBef>
                <a:spcPts val="720"/>
              </a:spcBef>
              <a:buFont typeface="Arial"/>
              <a:buChar char="•"/>
              <a:tabLst>
                <a:tab pos="241300" algn="l"/>
              </a:tabLst>
            </a:pPr>
            <a:r>
              <a:rPr sz="2400" spc="-15" dirty="0">
                <a:solidFill>
                  <a:srgbClr val="FFFFFF"/>
                </a:solidFill>
                <a:latin typeface="Trebuchet MS"/>
                <a:cs typeface="Trebuchet MS"/>
              </a:rPr>
              <a:t>Portfolio</a:t>
            </a:r>
            <a:r>
              <a:rPr sz="2400" spc="-5" dirty="0">
                <a:solidFill>
                  <a:srgbClr val="FFFFFF"/>
                </a:solidFill>
                <a:latin typeface="Trebuchet MS"/>
                <a:cs typeface="Trebuchet MS"/>
              </a:rPr>
              <a:t> Management</a:t>
            </a:r>
            <a:endParaRPr sz="2400" dirty="0">
              <a:latin typeface="Trebuchet MS"/>
              <a:cs typeface="Trebuchet MS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48A3746-860E-49F3-8E3F-C10D35D536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67D150-95CC-4FD6-97C4-8D51F303DA10}"/>
              </a:ext>
            </a:extLst>
          </p:cNvPr>
          <p:cNvSpPr txBox="1"/>
          <p:nvPr/>
        </p:nvSpPr>
        <p:spPr>
          <a:xfrm>
            <a:off x="9815306" y="5408829"/>
            <a:ext cx="2286000" cy="64633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Audio explanation here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E20DE508-97B2-422E-BAC8-31A446CDF5E5}"/>
              </a:ext>
            </a:extLst>
          </p:cNvPr>
          <p:cNvSpPr/>
          <p:nvPr/>
        </p:nvSpPr>
        <p:spPr>
          <a:xfrm>
            <a:off x="11681619" y="5794494"/>
            <a:ext cx="228600" cy="26533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29"/>
    </mc:Choice>
    <mc:Fallback>
      <p:transition spd="slow" advTm="45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4633" y="971803"/>
            <a:ext cx="41846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/>
              <a:t>Actual Stocks</a:t>
            </a:r>
            <a:r>
              <a:rPr sz="3600" spc="-15" dirty="0"/>
              <a:t> </a:t>
            </a:r>
            <a:r>
              <a:rPr sz="3600" spc="-55" dirty="0"/>
              <a:t>Values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2573261" y="2201036"/>
            <a:ext cx="6416979" cy="38356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B0BB2C-7C4C-49EE-AFF9-D5CE8DCC7F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ACB8D6-301D-48E8-9E59-6CE437ACF7BA}"/>
              </a:ext>
            </a:extLst>
          </p:cNvPr>
          <p:cNvSpPr txBox="1"/>
          <p:nvPr/>
        </p:nvSpPr>
        <p:spPr>
          <a:xfrm>
            <a:off x="9525001" y="5673170"/>
            <a:ext cx="2667000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dirty="0"/>
              <a:t>Audio explanation here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9E562B6-EC07-4D5A-A0C1-8560AB15599F}"/>
              </a:ext>
            </a:extLst>
          </p:cNvPr>
          <p:cNvSpPr/>
          <p:nvPr/>
        </p:nvSpPr>
        <p:spPr>
          <a:xfrm>
            <a:off x="11963400" y="5762186"/>
            <a:ext cx="45719" cy="2454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3"/>
    </mc:Choice>
    <mc:Fallback>
      <p:transition spd="slow" advTm="12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5309" y="971803"/>
            <a:ext cx="41427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/>
              <a:t>Daily </a:t>
            </a:r>
            <a:r>
              <a:rPr sz="3600" dirty="0"/>
              <a:t>Stocks</a:t>
            </a:r>
            <a:r>
              <a:rPr sz="3600" spc="-50" dirty="0"/>
              <a:t> </a:t>
            </a:r>
            <a:r>
              <a:rPr sz="3600" spc="-30" dirty="0"/>
              <a:t>Returns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2476157" y="2093976"/>
            <a:ext cx="7088619" cy="42270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576BD66-4BF4-4F7F-875D-57F6F462FA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72800" y="5638800"/>
            <a:ext cx="1066800" cy="1066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2"/>
    </mc:Choice>
    <mc:Fallback>
      <p:transition spd="slow" advTm="7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39425" y="971803"/>
            <a:ext cx="329755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dirty="0"/>
              <a:t>Stocks</a:t>
            </a:r>
            <a:r>
              <a:rPr sz="3600" spc="-80" dirty="0"/>
              <a:t> </a:t>
            </a:r>
            <a:r>
              <a:rPr sz="3600" spc="-5" dirty="0"/>
              <a:t>Heatmap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2422677" y="2336800"/>
            <a:ext cx="6130620" cy="359886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2BF6CFC-EB10-4410-8772-967DECF2BBB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9000" y="5715000"/>
            <a:ext cx="990600" cy="990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87"/>
    </mc:Choice>
    <mc:Fallback>
      <p:transition spd="slow" advTm="10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66897" y="971803"/>
            <a:ext cx="50412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/>
              <a:t>Moving </a:t>
            </a:r>
            <a:r>
              <a:rPr sz="3600" spc="-30" dirty="0"/>
              <a:t>Average</a:t>
            </a:r>
            <a:r>
              <a:rPr sz="3600" spc="-245" dirty="0"/>
              <a:t> </a:t>
            </a:r>
            <a:r>
              <a:rPr sz="3600" spc="-5" dirty="0"/>
              <a:t>Forecast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2018449" y="2336800"/>
            <a:ext cx="6939076" cy="359886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20EDD54-9330-4B05-A822-3852F40E16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49000" y="5715000"/>
            <a:ext cx="990600" cy="990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05"/>
    </mc:Choice>
    <mc:Fallback>
      <p:transition spd="slow" advTm="24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22649" y="971803"/>
            <a:ext cx="39287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30" dirty="0"/>
              <a:t>Patrick</a:t>
            </a:r>
            <a:r>
              <a:rPr sz="3600" spc="114" dirty="0"/>
              <a:t> </a:t>
            </a:r>
            <a:r>
              <a:rPr sz="3600" spc="-5" dirty="0"/>
              <a:t>Jyenger</a:t>
            </a:r>
            <a:endParaRPr sz="3600"/>
          </a:p>
        </p:txBody>
      </p:sp>
      <p:sp>
        <p:nvSpPr>
          <p:cNvPr id="3" name="object 3"/>
          <p:cNvSpPr txBox="1"/>
          <p:nvPr/>
        </p:nvSpPr>
        <p:spPr>
          <a:xfrm>
            <a:off x="438335" y="2371852"/>
            <a:ext cx="5212080" cy="3872229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55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sz="2200" b="1" spc="-90" dirty="0">
                <a:solidFill>
                  <a:srgbClr val="FFFFFF"/>
                </a:solidFill>
                <a:latin typeface="Trebuchet MS"/>
                <a:cs typeface="Trebuchet MS"/>
              </a:rPr>
              <a:t>Mr. </a:t>
            </a:r>
            <a:r>
              <a:rPr sz="2200" b="1" spc="-20" dirty="0">
                <a:solidFill>
                  <a:srgbClr val="FFFFFF"/>
                </a:solidFill>
                <a:latin typeface="Trebuchet MS"/>
                <a:cs typeface="Trebuchet MS"/>
              </a:rPr>
              <a:t>Patrick</a:t>
            </a:r>
            <a:r>
              <a:rPr sz="2200" b="1" spc="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Trebuchet MS"/>
                <a:cs typeface="Trebuchet MS"/>
              </a:rPr>
              <a:t>Jyenger</a:t>
            </a:r>
            <a:endParaRPr sz="2200">
              <a:latin typeface="Trebuchet MS"/>
              <a:cs typeface="Trebuchet MS"/>
            </a:endParaRPr>
          </a:p>
          <a:p>
            <a:pPr marL="241300" marR="5080" indent="-228600">
              <a:lnSpc>
                <a:spcPct val="80000"/>
              </a:lnSpc>
              <a:spcBef>
                <a:spcPts val="98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sz="2200" spc="-30" dirty="0">
                <a:solidFill>
                  <a:srgbClr val="FFFFFF"/>
                </a:solidFill>
                <a:latin typeface="Trebuchet MS"/>
                <a:cs typeface="Trebuchet MS"/>
              </a:rPr>
              <a:t>Wants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maintain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decent standard of  living post his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retirement</a:t>
            </a:r>
            <a:endParaRPr sz="2200">
              <a:latin typeface="Trebuchet MS"/>
              <a:cs typeface="Trebuchet MS"/>
            </a:endParaRPr>
          </a:p>
          <a:p>
            <a:pPr marL="241300" marR="1018540" indent="-228600">
              <a:lnSpc>
                <a:spcPts val="2210"/>
              </a:lnSpc>
              <a:spcBef>
                <a:spcPts val="885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Has always been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a</a:t>
            </a:r>
            <a:r>
              <a:rPr sz="2200" spc="-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conservative  investor during his</a:t>
            </a:r>
            <a:r>
              <a:rPr sz="2200" spc="-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life</a:t>
            </a:r>
            <a:endParaRPr sz="2200">
              <a:latin typeface="Trebuchet MS"/>
              <a:cs typeface="Trebuchet MS"/>
            </a:endParaRPr>
          </a:p>
          <a:p>
            <a:pPr marL="241300" marR="203835" indent="-228600">
              <a:lnSpc>
                <a:spcPct val="79400"/>
              </a:lnSpc>
              <a:spcBef>
                <a:spcPts val="994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sz="2200" spc="-20" dirty="0">
                <a:solidFill>
                  <a:srgbClr val="FFFFFF"/>
                </a:solidFill>
                <a:latin typeface="Trebuchet MS"/>
                <a:cs typeface="Trebuchet MS"/>
              </a:rPr>
              <a:t>Available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capital of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1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million dollars;  </a:t>
            </a:r>
            <a:r>
              <a:rPr sz="2200" spc="-30" dirty="0">
                <a:solidFill>
                  <a:srgbClr val="FFFFFF"/>
                </a:solidFill>
                <a:latin typeface="Trebuchet MS"/>
                <a:cs typeface="Trebuchet MS"/>
              </a:rPr>
              <a:t>Wants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invest 500k dollars in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a 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magazine (Naturo) for minority stake  and remaining 500k dollars in</a:t>
            </a:r>
            <a:r>
              <a:rPr sz="2200" spc="-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equities</a:t>
            </a:r>
            <a:endParaRPr sz="2200">
              <a:latin typeface="Trebuchet MS"/>
              <a:cs typeface="Trebuchet MS"/>
            </a:endParaRPr>
          </a:p>
          <a:p>
            <a:pPr marL="241300" marR="292100" indent="-228600" algn="just">
              <a:lnSpc>
                <a:spcPct val="79500"/>
              </a:lnSpc>
              <a:spcBef>
                <a:spcPts val="1000"/>
              </a:spcBef>
              <a:buFont typeface="Arial"/>
              <a:buChar char="•"/>
              <a:tabLst>
                <a:tab pos="241300" algn="l"/>
              </a:tabLst>
            </a:pP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Expects doubling his capital with less  risk in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5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years' time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to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buy </a:t>
            </a:r>
            <a:r>
              <a:rPr sz="2200" dirty="0">
                <a:solidFill>
                  <a:srgbClr val="FFFFFF"/>
                </a:solidFill>
                <a:latin typeface="Trebuchet MS"/>
                <a:cs typeface="Trebuchet MS"/>
              </a:rPr>
              <a:t>a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minority  portion of</a:t>
            </a:r>
            <a:r>
              <a:rPr sz="2200" spc="-1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Trebuchet MS"/>
                <a:cs typeface="Trebuchet MS"/>
              </a:rPr>
              <a:t>Naturo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257467" y="2830753"/>
            <a:ext cx="5279529" cy="387653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485382" y="2208276"/>
            <a:ext cx="482473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Suggested Stocks </a:t>
            </a:r>
            <a:r>
              <a:rPr sz="2000" b="1" dirty="0">
                <a:solidFill>
                  <a:srgbClr val="FFFFFF"/>
                </a:solidFill>
                <a:latin typeface="Trebuchet MS"/>
                <a:cs typeface="Trebuchet MS"/>
              </a:rPr>
              <a:t>for </a:t>
            </a:r>
            <a:r>
              <a:rPr sz="2000" b="1" spc="-85" dirty="0">
                <a:solidFill>
                  <a:srgbClr val="FFFFFF"/>
                </a:solidFill>
                <a:latin typeface="Trebuchet MS"/>
                <a:cs typeface="Trebuchet MS"/>
              </a:rPr>
              <a:t>Mr. </a:t>
            </a:r>
            <a:r>
              <a:rPr sz="2000" b="1" spc="-20" dirty="0">
                <a:solidFill>
                  <a:srgbClr val="FFFFFF"/>
                </a:solidFill>
                <a:latin typeface="Trebuchet MS"/>
                <a:cs typeface="Trebuchet MS"/>
              </a:rPr>
              <a:t>Patrick</a:t>
            </a:r>
            <a:r>
              <a:rPr sz="2000" b="1" spc="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2000" b="1" spc="-5" dirty="0">
                <a:solidFill>
                  <a:srgbClr val="FFFFFF"/>
                </a:solidFill>
                <a:latin typeface="Trebuchet MS"/>
                <a:cs typeface="Trebuchet MS"/>
              </a:rPr>
              <a:t>Jyenger</a:t>
            </a:r>
            <a:endParaRPr sz="2000">
              <a:latin typeface="Trebuchet MS"/>
              <a:cs typeface="Trebuchet MS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1E05CB7-54B3-4D5C-BD22-658F1D018A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58"/>
    </mc:Choice>
    <mc:Fallback>
      <p:transition spd="slow" advTm="57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13215" y="971803"/>
            <a:ext cx="61480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165" dirty="0"/>
              <a:t>Mr. </a:t>
            </a:r>
            <a:r>
              <a:rPr sz="3600" spc="-30" dirty="0"/>
              <a:t>Patrick </a:t>
            </a:r>
            <a:r>
              <a:rPr sz="3600" spc="-40" dirty="0"/>
              <a:t>Jyenger’s</a:t>
            </a:r>
            <a:r>
              <a:rPr sz="3600" spc="185" dirty="0"/>
              <a:t> </a:t>
            </a:r>
            <a:r>
              <a:rPr sz="3600" spc="-20" dirty="0"/>
              <a:t>Portfolio</a:t>
            </a:r>
            <a:endParaRPr sz="3600"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78C95A0-F97C-431D-845D-355E81974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42"/>
    </mc:Choice>
    <mc:Fallback>
      <p:transition spd="slow" advTm="9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712</TotalTime>
  <Words>405</Words>
  <Application>Microsoft Office PowerPoint</Application>
  <PresentationFormat>Widescreen</PresentationFormat>
  <Paragraphs>54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</vt:lpstr>
      <vt:lpstr>Office Theme</vt:lpstr>
      <vt:lpstr>PowerPoint Presentation</vt:lpstr>
      <vt:lpstr>Index  </vt:lpstr>
      <vt:lpstr>Steps Involved In Project</vt:lpstr>
      <vt:lpstr>Actual Stocks Values</vt:lpstr>
      <vt:lpstr>Daily Stocks Returns</vt:lpstr>
      <vt:lpstr>Stocks Heatmap</vt:lpstr>
      <vt:lpstr>Moving Average Forecast</vt:lpstr>
      <vt:lpstr>Mr. Patrick Jyenger</vt:lpstr>
      <vt:lpstr>Mr. Patrick Jyenger’s Portfolio</vt:lpstr>
      <vt:lpstr>Mr. Patrick Jyenger’s Returns</vt:lpstr>
      <vt:lpstr>Mr. Peter Jyenger</vt:lpstr>
      <vt:lpstr>Mr. Peter Jyenger’s Portfolio</vt:lpstr>
      <vt:lpstr>Mr. Peter Jyenger’s Returns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mayank</dc:creator>
  <cp:lastModifiedBy> </cp:lastModifiedBy>
  <cp:revision>3</cp:revision>
  <dcterms:created xsi:type="dcterms:W3CDTF">2021-08-14T09:05:28Z</dcterms:created>
  <dcterms:modified xsi:type="dcterms:W3CDTF">2021-08-16T16:12:39Z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2021-03-29T00:00:00Z</vt:filetime>
  </property>
  <property fmtid="{D5CDD505-2E9C-101B-9397-08002B2CF9AE}" pid="3" name="LastSaved">
    <vt:filetime>2021-08-14T00:00:00Z</vt:filetime>
  </property>
</Properties>
</file>